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0"/>
  </p:notesMasterIdLst>
  <p:handoutMasterIdLst>
    <p:handoutMasterId r:id="rId51"/>
  </p:handoutMasterIdLst>
  <p:sldIdLst>
    <p:sldId id="434" r:id="rId5"/>
    <p:sldId id="344" r:id="rId6"/>
    <p:sldId id="416" r:id="rId7"/>
    <p:sldId id="446" r:id="rId8"/>
    <p:sldId id="447" r:id="rId9"/>
    <p:sldId id="443" r:id="rId10"/>
    <p:sldId id="448" r:id="rId11"/>
    <p:sldId id="456" r:id="rId12"/>
    <p:sldId id="455" r:id="rId13"/>
    <p:sldId id="449" r:id="rId14"/>
    <p:sldId id="457"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453" r:id="rId40"/>
    <p:sldId id="444" r:id="rId41"/>
    <p:sldId id="454" r:id="rId42"/>
    <p:sldId id="458" r:id="rId43"/>
    <p:sldId id="445" r:id="rId44"/>
    <p:sldId id="439" r:id="rId45"/>
    <p:sldId id="388" r:id="rId46"/>
    <p:sldId id="413" r:id="rId47"/>
    <p:sldId id="265" r:id="rId48"/>
    <p:sldId id="435" r:id="rId4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bert, Andre-Anan" initials="GA" lastIdx="1" clrIdx="0">
    <p:extLst>
      <p:ext uri="{19B8F6BF-5375-455C-9EA6-DF929625EA0E}">
        <p15:presenceInfo xmlns:p15="http://schemas.microsoft.com/office/powerpoint/2012/main" userId="S::andre-anan.gilbert@sap.com::9702a563-eab5-4d2a-ab37-425108274c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1277F-C572-498A-A55A-375BF5D76901}" v="89" dt="2021-06-19T08:23:22.351"/>
    <p1510:client id="{867882C3-A1D2-4AE5-A140-3C07E46FF3E1}" v="161" dt="2021-06-20T06:50:48.423"/>
    <p1510:client id="{FA206AF2-E574-4C37-A5C1-046814E7A988}" v="39" dt="2021-06-19T08:21:57.64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4" y="53"/>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theory.stanford.edu/~amitp/GameProgramming/Heuristics.html#a-stars-use-of-the-heuristic" TargetMode="External"/><Relationship Id="rId2" Type="http://schemas.openxmlformats.org/officeDocument/2006/relationships/hyperlink" Target="http://theory.stanford.edu/~amitp/GameProgramming/AStarComparison.html" TargetMode="External"/><Relationship Id="rId1" Type="http://schemas.openxmlformats.org/officeDocument/2006/relationships/slideLayout" Target="../slideLayouts/slideLayout9.xml"/><Relationship Id="rId4" Type="http://schemas.openxmlformats.org/officeDocument/2006/relationships/hyperlink" Target="https://en.wikipedia.org/wiki/Dijkstra%27s_algorith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tretch>
            <a:fillRect/>
          </a:stretch>
        </p:blipFill>
        <p:spPr>
          <a:xfrm>
            <a:off x="2207071" y="1619250"/>
            <a:ext cx="7777858" cy="4716463"/>
          </a:xfrm>
        </p:spPr>
      </p:pic>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99597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420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383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9203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5803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7488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09633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50485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82765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32498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237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24611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44098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56377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8310" y="1620000"/>
            <a:ext cx="7777858" cy="4716462"/>
          </a:xfrm>
        </p:spPr>
      </p:pic>
    </p:spTree>
    <p:extLst>
      <p:ext uri="{BB962C8B-B14F-4D97-AF65-F5344CB8AC3E}">
        <p14:creationId xmlns:p14="http://schemas.microsoft.com/office/powerpoint/2010/main" val="75558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07928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24142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6945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318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60985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16571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994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03824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999" y="1638000"/>
            <a:ext cx="11186477" cy="4716000"/>
          </a:xfrm>
        </p:spPr>
        <p:txBody>
          <a:bodyPr/>
          <a:lstStyle/>
          <a:p>
            <a:pPr lvl="0"/>
            <a:r>
              <a:rPr lang="en-US" dirty="0"/>
              <a:t>Early Stopping</a:t>
            </a:r>
          </a:p>
          <a:p>
            <a:pPr lvl="1"/>
            <a:r>
              <a:rPr lang="de-DE" dirty="0" err="1"/>
              <a:t>Dijkstra‘s</a:t>
            </a:r>
            <a:r>
              <a:rPr lang="de-DE" dirty="0"/>
              <a:t> </a:t>
            </a:r>
            <a:r>
              <a:rPr lang="de-DE" dirty="0" err="1"/>
              <a:t>Algorithm</a:t>
            </a:r>
            <a:r>
              <a:rPr lang="de-DE" dirty="0"/>
              <a:t> kann bereits beendet werden, sobald </a:t>
            </a:r>
          </a:p>
          <a:p>
            <a:pPr marL="0" lvl="1" indent="0">
              <a:buNone/>
            </a:pPr>
            <a:r>
              <a:rPr lang="de-DE" dirty="0"/>
              <a:t>   die Destination der aktive Vertex ist</a:t>
            </a:r>
          </a:p>
          <a:p>
            <a:pPr lvl="1"/>
            <a:r>
              <a:rPr lang="de-DE" dirty="0"/>
              <a:t>Dijkstra verarbeitet die vielversprechendsten </a:t>
            </a:r>
            <a:r>
              <a:rPr lang="de-DE" dirty="0" err="1"/>
              <a:t>Edges</a:t>
            </a:r>
            <a:r>
              <a:rPr lang="de-DE" dirty="0"/>
              <a:t> </a:t>
            </a:r>
          </a:p>
          <a:p>
            <a:pPr marL="0" lvl="1" indent="0">
              <a:buNone/>
            </a:pPr>
            <a:r>
              <a:rPr lang="de-DE" dirty="0"/>
              <a:t>   der Reihe nach und garantiert somit den kürzesten Pfad</a:t>
            </a:r>
          </a:p>
          <a:p>
            <a:pPr marL="0" lvl="1" indent="0">
              <a:buNone/>
            </a:pPr>
            <a:r>
              <a:rPr lang="de-DE" dirty="0"/>
              <a:t>  </a:t>
            </a:r>
          </a:p>
          <a:p>
            <a:pPr marL="0" lvl="1" indent="0">
              <a:buNone/>
            </a:pPr>
            <a:endParaRPr lang="de-DE" dirty="0"/>
          </a:p>
          <a:p>
            <a:pPr marL="0" lvl="1" indent="0">
              <a:buNone/>
            </a:pPr>
            <a:endParaRPr lang="de-DE" dirty="0"/>
          </a:p>
          <a:p>
            <a:pPr marL="0" lvl="1" indent="0">
              <a:buNone/>
            </a:pPr>
            <a:endParaRPr lang="de-DE" dirty="0"/>
          </a:p>
          <a:p>
            <a:pPr marL="0" lvl="1" indent="0">
              <a:buNone/>
            </a:pPr>
            <a:endParaRPr lang="en-US" dirty="0"/>
          </a:p>
        </p:txBody>
      </p:sp>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Algorithmus</a:t>
            </a:r>
            <a:endParaRPr lang="en-US" sz="2000" b="0" dirty="0">
              <a:solidFill>
                <a:schemeClr val="accent1"/>
              </a:solidFill>
            </a:endParaRPr>
          </a:p>
        </p:txBody>
      </p:sp>
      <p:pic>
        <p:nvPicPr>
          <p:cNvPr id="6" name="Content Placeholder 6">
            <a:extLst>
              <a:ext uri="{FF2B5EF4-FFF2-40B4-BE49-F238E27FC236}">
                <a16:creationId xmlns:a16="http://schemas.microsoft.com/office/drawing/2014/main" id="{83FFD96B-B3CB-449C-85A2-B1DD002899ED}"/>
              </a:ext>
            </a:extLst>
          </p:cNvPr>
          <p:cNvPicPr>
            <a:picLocks noChangeAspect="1"/>
          </p:cNvPicPr>
          <p:nvPr/>
        </p:nvPicPr>
        <p:blipFill>
          <a:blip r:embed="rId2"/>
          <a:srcRect/>
          <a:stretch/>
        </p:blipFill>
        <p:spPr>
          <a:xfrm>
            <a:off x="6881737" y="1971000"/>
            <a:ext cx="4808739" cy="2916000"/>
          </a:xfrm>
          <a:prstGeom prst="rect">
            <a:avLst/>
          </a:prstGeom>
        </p:spPr>
      </p:pic>
    </p:spTree>
    <p:extLst>
      <p:ext uri="{BB962C8B-B14F-4D97-AF65-F5344CB8AC3E}">
        <p14:creationId xmlns:p14="http://schemas.microsoft.com/office/powerpoint/2010/main" val="341848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Komplexität</a:t>
            </a:r>
            <a:endParaRPr lang="en-US" sz="2000" b="0" dirty="0"/>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m:rPr>
                                    <m:sty m:val="p"/>
                                  </m:rPr>
                                  <a:rPr lang="en-US" b="0" i="0" smtClean="0">
                                    <a:latin typeface="Cambria Math" panose="02040503050406030204" pitchFamily="18" charset="0"/>
                                  </a:rPr>
                                  <m:t>V</m:t>
                                </m:r>
                                <m:r>
                                  <a:rPr lang="en-US" b="0" i="0" smtClean="0">
                                    <a:latin typeface="Cambria Math" panose="02040503050406030204" pitchFamily="18" charset="0"/>
                                  </a:rPr>
                                  <m:t>²)</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xmlns="">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5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513978"/>
                          </a:stretch>
                        </a:blipFill>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4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413978"/>
                          </a:stretch>
                        </a:blipFill>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301075" r="-100388" b="-3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301075" r="-388" b="-313978"/>
                          </a:stretch>
                        </a:blipFill>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1075" r="-100388" b="-2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70707" r="-100388" b="-101010"/>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70707"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607527" r="-100388" b="-7527"/>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6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Placeholder"/>
              <p:cNvSpPr>
                <a:spLocks noGrp="1"/>
              </p:cNvSpPr>
              <p:nvPr>
                <p:ph type="body" sz="quarter" idx="10"/>
              </p:nvPr>
            </p:nvSpPr>
            <p:spPr/>
            <p:txBody>
              <a:bodyPr/>
              <a:lstStyle/>
              <a:p>
                <a:pPr lvl="0"/>
                <a:r>
                  <a:rPr lang="en-US" dirty="0"/>
                  <a:t>Manhatten </a:t>
                </a:r>
                <a:r>
                  <a:rPr lang="en-US" dirty="0" err="1"/>
                  <a:t>Distanz</a:t>
                </a:r>
                <a:endParaRPr lang="en-US" dirty="0"/>
              </a:p>
              <a:p>
                <a:pPr lvl="1"/>
                <a:r>
                  <a:rPr lang="de-DE" dirty="0"/>
                  <a:t>Berechnung </a:t>
                </a:r>
                <a:r>
                  <a:rPr lang="en-US" dirty="0"/>
                  <a:t>des </a:t>
                </a:r>
                <a:r>
                  <a:rPr lang="en-US" dirty="0" err="1"/>
                  <a:t>absoluten</a:t>
                </a:r>
                <a:r>
                  <a:rPr lang="en-US" dirty="0"/>
                  <a:t> </a:t>
                </a:r>
                <a:r>
                  <a:rPr lang="en-US" dirty="0" err="1"/>
                  <a:t>Abstandes</a:t>
                </a:r>
                <a:r>
                  <a:rPr lang="en-US" dirty="0"/>
                  <a:t> von </a:t>
                </a:r>
                <a:r>
                  <a:rPr lang="en-US" dirty="0" err="1"/>
                  <a:t>einer</a:t>
                </a:r>
                <a:r>
                  <a:rPr lang="en-US" dirty="0"/>
                  <a:t> Edge </a:t>
                </a:r>
                <a:r>
                  <a:rPr lang="en-US" dirty="0" err="1"/>
                  <a:t>zur</a:t>
                </a:r>
                <a:r>
                  <a:rPr lang="en-US" dirty="0"/>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oMath>
                </a14:m>
                <a:endParaRPr lang="en-US" dirty="0"/>
              </a:p>
              <a:p>
                <a:r>
                  <a:rPr lang="en-US" dirty="0" err="1"/>
                  <a:t>Euklidische</a:t>
                </a:r>
                <a:r>
                  <a:rPr lang="en-US" dirty="0"/>
                  <a:t> </a:t>
                </a:r>
                <a:r>
                  <a:rPr lang="en-US" dirty="0" err="1"/>
                  <a:t>Distanz</a:t>
                </a:r>
                <a:endParaRPr lang="en-US" dirty="0"/>
              </a:p>
              <a:p>
                <a:pPr lvl="1"/>
                <a:r>
                  <a:rPr lang="en-US" dirty="0" err="1"/>
                  <a:t>Genauer</a:t>
                </a:r>
                <a:r>
                  <a:rPr lang="en-US" dirty="0"/>
                  <a:t> </a:t>
                </a:r>
                <a:r>
                  <a:rPr lang="en-US" dirty="0" err="1"/>
                  <a:t>als</a:t>
                </a:r>
                <a:r>
                  <a:rPr lang="en-US" dirty="0"/>
                  <a:t> die </a:t>
                </a:r>
                <a:r>
                  <a:rPr lang="en-US" dirty="0" err="1"/>
                  <a:t>Manhatten</a:t>
                </a:r>
                <a:r>
                  <a:rPr lang="en-US" dirty="0"/>
                  <a:t> </a:t>
                </a:r>
                <a:r>
                  <a:rPr lang="en-US" dirty="0" err="1"/>
                  <a:t>Distanz</a:t>
                </a:r>
                <a:r>
                  <a:rPr lang="en-US" dirty="0"/>
                  <a:t>, </a:t>
                </a:r>
                <a:r>
                  <a:rPr lang="en-US" dirty="0" err="1"/>
                  <a:t>aber</a:t>
                </a:r>
                <a:r>
                  <a:rPr lang="en-US" dirty="0"/>
                  <a:t> </a:t>
                </a:r>
                <a:r>
                  <a:rPr lang="en-US" dirty="0" err="1"/>
                  <a:t>langsamer</a:t>
                </a:r>
                <a:r>
                  <a:rPr lang="en-US" dirty="0"/>
                  <a:t>, </a:t>
                </a:r>
              </a:p>
              <a:p>
                <a:pPr marL="0" lvl="1" indent="0">
                  <a:buNone/>
                </a:pPr>
                <a:r>
                  <a:rPr lang="en-US" dirty="0"/>
                  <a:t>   da </a:t>
                </a:r>
                <a:r>
                  <a:rPr lang="en-US" dirty="0" err="1"/>
                  <a:t>ein</a:t>
                </a:r>
                <a:r>
                  <a:rPr lang="en-US" dirty="0"/>
                  <a:t> </a:t>
                </a:r>
                <a:r>
                  <a:rPr lang="en-US" dirty="0" err="1"/>
                  <a:t>größeres</a:t>
                </a:r>
                <a:r>
                  <a:rPr lang="en-US" dirty="0"/>
                  <a:t> </a:t>
                </a:r>
                <a:r>
                  <a:rPr lang="en-US" dirty="0" err="1"/>
                  <a:t>Gebiet</a:t>
                </a:r>
                <a:r>
                  <a:rPr lang="en-US" dirty="0"/>
                  <a:t> </a:t>
                </a:r>
                <a:r>
                  <a:rPr lang="en-US" dirty="0" err="1"/>
                  <a:t>erkundet</a:t>
                </a:r>
                <a:r>
                  <a:rPr lang="en-US" dirty="0"/>
                  <a:t> </a:t>
                </a:r>
                <a:r>
                  <a:rPr lang="en-US" dirty="0" err="1"/>
                  <a:t>werden</a:t>
                </a:r>
                <a:r>
                  <a:rPr lang="en-US" dirty="0"/>
                  <a:t> muss</a:t>
                </a:r>
              </a:p>
              <a:p>
                <a:pPr lvl="1"/>
                <a:r>
                  <a:rPr lang="en-US" dirty="0" err="1"/>
                  <a:t>Bevorzugt</a:t>
                </a:r>
                <a:r>
                  <a:rPr lang="en-US" dirty="0"/>
                  <a:t> </a:t>
                </a:r>
                <a:r>
                  <a:rPr lang="en-US" dirty="0" err="1"/>
                  <a:t>einen</a:t>
                </a:r>
                <a:r>
                  <a:rPr lang="en-US" dirty="0"/>
                  <a:t> </a:t>
                </a:r>
                <a:r>
                  <a:rPr lang="en-US" dirty="0" err="1"/>
                  <a:t>Pfad</a:t>
                </a:r>
                <a:r>
                  <a:rPr lang="en-US" dirty="0"/>
                  <a:t> </a:t>
                </a:r>
                <a:r>
                  <a:rPr lang="en-US" dirty="0" err="1"/>
                  <a:t>entlang</a:t>
                </a:r>
                <a:r>
                  <a:rPr lang="en-US" dirty="0"/>
                  <a:t> </a:t>
                </a:r>
                <a:r>
                  <a:rPr lang="en-US" dirty="0" err="1"/>
                  <a:t>einer</a:t>
                </a:r>
                <a:r>
                  <a:rPr lang="en-US" dirty="0"/>
                  <a:t> </a:t>
                </a:r>
                <a:r>
                  <a:rPr lang="en-US" dirty="0" err="1"/>
                  <a:t>Linie</a:t>
                </a:r>
                <a:endParaRPr lang="en-US" dirty="0"/>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dirty="0"/>
              </a:p>
              <a:p>
                <a:pPr marL="0" lvl="1" indent="0">
                  <a:buNone/>
                </a:pPr>
                <a:endParaRPr lang="en-US" dirty="0"/>
              </a:p>
              <a:p>
                <a:pPr marL="0" lvl="1" indent="0">
                  <a:buNone/>
                </a:pPr>
                <a:br>
                  <a:rPr lang="en-US" dirty="0"/>
                </a:br>
                <a:endParaRPr lang="en-US" dirty="0"/>
              </a:p>
              <a:p>
                <a:pPr marL="0" lvl="1" indent="0">
                  <a:buNone/>
                </a:pPr>
                <a:endParaRPr lang="en-US" dirty="0"/>
              </a:p>
            </p:txBody>
          </p:sp>
        </mc:Choice>
        <mc:Fallback xmlns="">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DE">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Open Shortest Path First (OSPF)</a:t>
            </a:r>
          </a:p>
          <a:p>
            <a:pPr lvl="1"/>
            <a:r>
              <a:rPr lang="en-US"/>
              <a:t>Link-State-</a:t>
            </a:r>
            <a:r>
              <a:rPr lang="en-US" err="1"/>
              <a:t>Protokoll</a:t>
            </a:r>
            <a:r>
              <a:rPr lang="en-US"/>
              <a:t>, um den </a:t>
            </a:r>
            <a:r>
              <a:rPr lang="en-US" err="1"/>
              <a:t>besten</a:t>
            </a:r>
            <a:r>
              <a:rPr lang="en-US"/>
              <a:t> </a:t>
            </a:r>
            <a:r>
              <a:rPr lang="en-US" err="1"/>
              <a:t>Pfad</a:t>
            </a:r>
            <a:r>
              <a:rPr lang="en-US"/>
              <a:t> </a:t>
            </a:r>
            <a:r>
              <a:rPr lang="en-US" err="1"/>
              <a:t>zwischen</a:t>
            </a:r>
            <a:r>
              <a:rPr lang="en-US"/>
              <a:t> den Quell- und</a:t>
            </a:r>
          </a:p>
          <a:p>
            <a:pPr marL="0" lvl="1" indent="0">
              <a:buNone/>
            </a:pPr>
            <a:r>
              <a:rPr lang="en-US"/>
              <a:t>   dem </a:t>
            </a:r>
            <a:r>
              <a:rPr lang="en-US" err="1"/>
              <a:t>Zielrouter</a:t>
            </a:r>
            <a:r>
              <a:rPr lang="en-US"/>
              <a:t> </a:t>
            </a:r>
            <a:r>
              <a:rPr lang="en-US" err="1"/>
              <a:t>zu</a:t>
            </a:r>
            <a:r>
              <a:rPr lang="en-US"/>
              <a:t> </a:t>
            </a:r>
            <a:r>
              <a:rPr lang="en-US" err="1"/>
              <a:t>finden</a:t>
            </a:r>
            <a:endParaRPr lang="en-US"/>
          </a:p>
          <a:p>
            <a:pPr lvl="1"/>
            <a:r>
              <a:rPr lang="en-US"/>
              <a:t>Der </a:t>
            </a:r>
            <a:r>
              <a:rPr lang="en-US" err="1"/>
              <a:t>Algorithmus</a:t>
            </a:r>
            <a:r>
              <a:rPr lang="en-US"/>
              <a:t> </a:t>
            </a:r>
            <a:r>
              <a:rPr lang="en-US" err="1"/>
              <a:t>stellt</a:t>
            </a:r>
            <a:r>
              <a:rPr lang="en-US"/>
              <a:t> den </a:t>
            </a:r>
            <a:r>
              <a:rPr lang="en-US" err="1"/>
              <a:t>kürzesten</a:t>
            </a:r>
            <a:r>
              <a:rPr lang="en-US"/>
              <a:t> </a:t>
            </a:r>
            <a:r>
              <a:rPr lang="en-US" err="1"/>
              <a:t>Kostenpfad</a:t>
            </a:r>
            <a:r>
              <a:rPr lang="en-US"/>
              <a:t> </a:t>
            </a:r>
            <a:r>
              <a:rPr lang="en-US" err="1"/>
              <a:t>dar</a:t>
            </a:r>
            <a:r>
              <a:rPr lang="en-US"/>
              <a:t> und </a:t>
            </a:r>
            <a:r>
              <a:rPr lang="en-US" err="1"/>
              <a:t>aktualisiert</a:t>
            </a:r>
            <a:r>
              <a:rPr lang="en-US"/>
              <a:t> </a:t>
            </a:r>
          </a:p>
          <a:p>
            <a:pPr marL="0" lvl="1" indent="0">
              <a:buNone/>
            </a:pPr>
            <a:r>
              <a:rPr lang="en-US"/>
              <a:t>   </a:t>
            </a:r>
            <a:r>
              <a:rPr lang="en-US" err="1"/>
              <a:t>eine</a:t>
            </a:r>
            <a:r>
              <a:rPr lang="en-US"/>
              <a:t> </a:t>
            </a:r>
            <a:r>
              <a:rPr lang="en-US" err="1"/>
              <a:t>Weiterleitungstabelle</a:t>
            </a:r>
            <a:endParaRPr lang="en-US"/>
          </a:p>
          <a:p>
            <a:pPr lvl="0"/>
            <a:r>
              <a:rPr lang="en-US" err="1"/>
              <a:t>Dateiserver</a:t>
            </a:r>
            <a:r>
              <a:rPr lang="en-US"/>
              <a:t> </a:t>
            </a:r>
            <a:r>
              <a:rPr lang="en-US" err="1"/>
              <a:t>festlegen</a:t>
            </a:r>
            <a:endParaRPr lang="en-US"/>
          </a:p>
          <a:p>
            <a:pPr lvl="1"/>
            <a:r>
              <a:rPr lang="en-US" err="1"/>
              <a:t>Bestimmung</a:t>
            </a:r>
            <a:r>
              <a:rPr lang="en-US"/>
              <a:t> </a:t>
            </a:r>
            <a:r>
              <a:rPr lang="en-US" err="1"/>
              <a:t>eines</a:t>
            </a:r>
            <a:r>
              <a:rPr lang="en-US"/>
              <a:t> </a:t>
            </a:r>
            <a:r>
              <a:rPr lang="en-US" err="1"/>
              <a:t>Dateiserver</a:t>
            </a:r>
            <a:r>
              <a:rPr lang="en-US"/>
              <a:t> in </a:t>
            </a:r>
            <a:r>
              <a:rPr lang="en-US" err="1"/>
              <a:t>einem</a:t>
            </a:r>
            <a:r>
              <a:rPr lang="en-US"/>
              <a:t> LAN </a:t>
            </a:r>
          </a:p>
          <a:p>
            <a:pPr lvl="1"/>
            <a:r>
              <a:rPr lang="en-US"/>
              <a:t>Dijkstra </a:t>
            </a:r>
            <a:r>
              <a:rPr lang="en-US" err="1"/>
              <a:t>minimiert</a:t>
            </a:r>
            <a:r>
              <a:rPr lang="en-US"/>
              <a:t> den </a:t>
            </a:r>
            <a:r>
              <a:rPr lang="en-US" err="1"/>
              <a:t>Pfad</a:t>
            </a:r>
            <a:r>
              <a:rPr lang="en-US"/>
              <a:t> </a:t>
            </a:r>
            <a:r>
              <a:rPr lang="en-US" err="1"/>
              <a:t>zwischen</a:t>
            </a:r>
            <a:r>
              <a:rPr lang="en-US"/>
              <a:t> den </a:t>
            </a:r>
            <a:r>
              <a:rPr lang="en-US" err="1"/>
              <a:t>Netzwerken</a:t>
            </a:r>
            <a:r>
              <a:rPr lang="en-US"/>
              <a:t> und </a:t>
            </a:r>
            <a:r>
              <a:rPr lang="en-US" err="1"/>
              <a:t>verringert</a:t>
            </a:r>
            <a:r>
              <a:rPr lang="en-US"/>
              <a:t> </a:t>
            </a:r>
          </a:p>
          <a:p>
            <a:pPr marL="0" lvl="1" indent="0">
              <a:buNone/>
            </a:pPr>
            <a:r>
              <a:rPr lang="en-US"/>
              <a:t>   </a:t>
            </a:r>
            <a:r>
              <a:rPr lang="en-US" err="1"/>
              <a:t>Anzahl</a:t>
            </a:r>
            <a:r>
              <a:rPr lang="en-US"/>
              <a:t> von “Hops”</a:t>
            </a:r>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err="1"/>
              <a:t>Cormen</a:t>
            </a:r>
            <a:r>
              <a:rPr lang="en-US" dirty="0"/>
              <a:t>, Thomas H.; </a:t>
            </a:r>
            <a:r>
              <a:rPr lang="en-US" dirty="0" err="1"/>
              <a:t>Leiserson</a:t>
            </a:r>
            <a:r>
              <a:rPr lang="en-US" dirty="0"/>
              <a:t>, Charles E.; </a:t>
            </a:r>
            <a:r>
              <a:rPr lang="en-US" dirty="0" err="1"/>
              <a:t>Rivest</a:t>
            </a:r>
            <a:r>
              <a:rPr lang="en-US" dirty="0"/>
              <a:t>, Ronald; Stein, Clifford (2013): </a:t>
            </a:r>
            <a:r>
              <a:rPr lang="en-US" dirty="0" err="1"/>
              <a:t>Algorithmen</a:t>
            </a:r>
            <a:r>
              <a:rPr lang="en-US" dirty="0"/>
              <a:t> – </a:t>
            </a:r>
            <a:r>
              <a:rPr lang="en-US" dirty="0" err="1"/>
              <a:t>eine</a:t>
            </a:r>
            <a:r>
              <a:rPr lang="en-US" dirty="0"/>
              <a:t> </a:t>
            </a:r>
            <a:r>
              <a:rPr lang="en-US" dirty="0" err="1"/>
              <a:t>Einführung</a:t>
            </a:r>
            <a:r>
              <a:rPr lang="en-US" dirty="0"/>
              <a:t>, 4. </a:t>
            </a:r>
            <a:r>
              <a:rPr lang="en-US" dirty="0" err="1"/>
              <a:t>Auflage</a:t>
            </a:r>
            <a:r>
              <a:rPr lang="en-US" dirty="0"/>
              <a:t>, </a:t>
            </a:r>
            <a:r>
              <a:rPr lang="en-US" dirty="0" err="1"/>
              <a:t>Oldenbourg</a:t>
            </a:r>
            <a:r>
              <a:rPr lang="en-US" dirty="0"/>
              <a:t> Verlag München</a:t>
            </a:r>
          </a:p>
          <a:p>
            <a:pPr lvl="0"/>
            <a:r>
              <a:rPr lang="en-US" dirty="0" err="1"/>
              <a:t>Fiset</a:t>
            </a:r>
            <a:r>
              <a:rPr lang="en-US" dirty="0"/>
              <a:t>, William (2019): Graph Theory Algorithms on freecodecamp.org or Udemy</a:t>
            </a:r>
          </a:p>
          <a:p>
            <a:pPr lvl="0"/>
            <a:r>
              <a:rPr lang="en-US" dirty="0"/>
              <a:t>theory.stanford.edu (2021): Introduction to A*, </a:t>
            </a:r>
            <a:r>
              <a:rPr lang="en-US" dirty="0">
                <a:hlinkClick r:id="rId2"/>
              </a:rPr>
              <a:t>http://theory.stanford.edu/~amitp/GameProgramming/AStarComparison.html</a:t>
            </a:r>
            <a:r>
              <a:rPr lang="en-US" dirty="0"/>
              <a:t>, </a:t>
            </a:r>
            <a:r>
              <a:rPr lang="en-US" dirty="0" err="1"/>
              <a:t>abgerufen</a:t>
            </a:r>
            <a:r>
              <a:rPr lang="en-US" dirty="0"/>
              <a:t> am 24.06.2021</a:t>
            </a:r>
          </a:p>
          <a:p>
            <a:r>
              <a:rPr lang="en-US" dirty="0"/>
              <a:t>theory.stanford.edu (2021): Heuristics, </a:t>
            </a:r>
            <a:r>
              <a:rPr lang="de-DE" dirty="0">
                <a:hlinkClick r:id="rId3" tooltip="http://theory.stanford.edu/~amitp/gameprogramming/heuristics.html#a-stars-use-of-the-heuristic"/>
              </a:rPr>
              <a:t>http://theory.stanford.edu/~amitp/GameProgramming/Heuristics.html#a-stars-use-of-the-heuristic</a:t>
            </a:r>
            <a:r>
              <a:rPr lang="de-DE" dirty="0"/>
              <a:t>, </a:t>
            </a:r>
            <a:r>
              <a:rPr lang="en-US" dirty="0" err="1"/>
              <a:t>abgerufen</a:t>
            </a:r>
            <a:r>
              <a:rPr lang="en-US" dirty="0"/>
              <a:t> am 24.06.2021</a:t>
            </a:r>
          </a:p>
          <a:p>
            <a:r>
              <a:rPr lang="en-US" dirty="0"/>
              <a:t>en.wikipedia.org (2021): Dijkstra’s Algorithm, </a:t>
            </a:r>
            <a:r>
              <a:rPr lang="en-US" dirty="0">
                <a:hlinkClick r:id="rId4"/>
              </a:rPr>
              <a:t>https://en.wikipedia.org/wiki/Dijkstra%27s_algorithm</a:t>
            </a:r>
            <a:r>
              <a:rPr lang="en-US" dirty="0"/>
              <a:t>, </a:t>
            </a:r>
            <a:r>
              <a:rPr lang="en-US" dirty="0" err="1"/>
              <a:t>abgerufen</a:t>
            </a:r>
            <a:r>
              <a:rPr lang="en-US" dirty="0"/>
              <a:t> am 24.06.2021</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a:t>Undirected Graphs</a:t>
            </a:r>
          </a:p>
          <a:p>
            <a:pPr lvl="1"/>
            <a:r>
              <a:rPr lang="en-US" dirty="0"/>
              <a:t>Die Edges </a:t>
            </a:r>
            <a:r>
              <a:rPr lang="en-US" dirty="0" err="1"/>
              <a:t>haben</a:t>
            </a:r>
            <a:r>
              <a:rPr lang="en-US" dirty="0"/>
              <a:t> </a:t>
            </a:r>
            <a:r>
              <a:rPr lang="en-US" dirty="0" err="1"/>
              <a:t>keine</a:t>
            </a:r>
            <a:r>
              <a:rPr lang="en-US" dirty="0"/>
              <a:t> </a:t>
            </a:r>
            <a:r>
              <a:rPr lang="en-US" dirty="0" err="1"/>
              <a:t>Orientierung</a:t>
            </a:r>
            <a:r>
              <a:rPr lang="en-US" dirty="0"/>
              <a:t> </a:t>
            </a:r>
            <a:r>
              <a:rPr lang="en-US" dirty="0" err="1"/>
              <a:t>oder</a:t>
            </a:r>
            <a:r>
              <a:rPr lang="en-US" dirty="0"/>
              <a:t> </a:t>
            </a:r>
            <a:r>
              <a:rPr lang="en-US" dirty="0" err="1"/>
              <a:t>Richtung</a:t>
            </a:r>
            <a:endParaRPr lang="en-US" dirty="0"/>
          </a:p>
          <a:p>
            <a:pPr lvl="1"/>
            <a:r>
              <a:rPr lang="en-US" dirty="0"/>
              <a:t>Die Edge (u, v) </a:t>
            </a:r>
            <a:r>
              <a:rPr lang="en-US" dirty="0" err="1"/>
              <a:t>ist</a:t>
            </a:r>
            <a:r>
              <a:rPr lang="en-US" dirty="0"/>
              <a:t> </a:t>
            </a:r>
            <a:r>
              <a:rPr lang="en-US" dirty="0" err="1"/>
              <a:t>identisch</a:t>
            </a:r>
            <a:r>
              <a:rPr lang="en-US" dirty="0"/>
              <a:t> </a:t>
            </a:r>
            <a:r>
              <a:rPr lang="en-US" dirty="0" err="1"/>
              <a:t>mit</a:t>
            </a:r>
            <a:r>
              <a:rPr lang="en-US" dirty="0"/>
              <a:t> der </a:t>
            </a:r>
            <a:r>
              <a:rPr lang="en-US" dirty="0" err="1"/>
              <a:t>Kante</a:t>
            </a:r>
            <a:r>
              <a:rPr lang="en-US" dirty="0"/>
              <a:t> (v, u)</a:t>
            </a:r>
          </a:p>
          <a:p>
            <a:pPr lvl="1"/>
            <a:r>
              <a:rPr lang="en-US" dirty="0"/>
              <a:t>Die Vertices </a:t>
            </a:r>
            <a:r>
              <a:rPr lang="en-US" dirty="0" err="1"/>
              <a:t>könnten</a:t>
            </a:r>
            <a:r>
              <a:rPr lang="en-US" dirty="0"/>
              <a:t> </a:t>
            </a:r>
            <a:r>
              <a:rPr lang="en-US" dirty="0" err="1"/>
              <a:t>Städte</a:t>
            </a:r>
            <a:r>
              <a:rPr lang="en-US" dirty="0"/>
              <a:t> </a:t>
            </a:r>
            <a:r>
              <a:rPr lang="en-US" dirty="0" err="1"/>
              <a:t>darstellen</a:t>
            </a:r>
            <a:r>
              <a:rPr lang="en-US" dirty="0"/>
              <a:t> und </a:t>
            </a:r>
          </a:p>
          <a:p>
            <a:pPr marL="0" lvl="1" indent="0">
              <a:buNone/>
            </a:pPr>
            <a:r>
              <a:rPr lang="en-US" dirty="0"/>
              <a:t>   </a:t>
            </a:r>
            <a:r>
              <a:rPr lang="en-US" dirty="0" err="1"/>
              <a:t>jede</a:t>
            </a:r>
            <a:r>
              <a:rPr lang="en-US" dirty="0"/>
              <a:t> Edge </a:t>
            </a:r>
            <a:r>
              <a:rPr lang="en-US" dirty="0" err="1"/>
              <a:t>könnte</a:t>
            </a:r>
            <a:r>
              <a:rPr lang="en-US" dirty="0"/>
              <a:t> </a:t>
            </a:r>
            <a:r>
              <a:rPr lang="en-US" dirty="0" err="1"/>
              <a:t>eine</a:t>
            </a:r>
            <a:r>
              <a:rPr lang="en-US" dirty="0"/>
              <a:t> </a:t>
            </a:r>
            <a:r>
              <a:rPr lang="en-US" dirty="0" err="1"/>
              <a:t>bidirektionale</a:t>
            </a:r>
            <a:r>
              <a:rPr lang="en-US" dirty="0"/>
              <a:t> </a:t>
            </a:r>
            <a:r>
              <a:rPr lang="en-US" dirty="0" err="1"/>
              <a:t>Straße</a:t>
            </a:r>
            <a:r>
              <a:rPr lang="en-US" dirty="0"/>
              <a:t> </a:t>
            </a:r>
            <a:r>
              <a:rPr lang="en-US" dirty="0" err="1"/>
              <a:t>repräsentieren</a:t>
            </a:r>
            <a:endParaRPr lang="en-US" dirty="0"/>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a:t>Directed Graphs</a:t>
            </a:r>
          </a:p>
          <a:p>
            <a:pPr lvl="1"/>
            <a:r>
              <a:rPr lang="en-US" dirty="0"/>
              <a:t>Die Edges </a:t>
            </a:r>
            <a:r>
              <a:rPr lang="en-US" dirty="0" err="1"/>
              <a:t>haben</a:t>
            </a:r>
            <a:r>
              <a:rPr lang="en-US" dirty="0"/>
              <a:t> </a:t>
            </a:r>
            <a:r>
              <a:rPr lang="en-US" dirty="0" err="1"/>
              <a:t>eine</a:t>
            </a:r>
            <a:r>
              <a:rPr lang="en-US" dirty="0"/>
              <a:t> </a:t>
            </a:r>
            <a:r>
              <a:rPr lang="en-US" dirty="0" err="1"/>
              <a:t>Orientierung</a:t>
            </a:r>
            <a:r>
              <a:rPr lang="en-US" dirty="0"/>
              <a:t> </a:t>
            </a:r>
            <a:r>
              <a:rPr lang="en-US" dirty="0" err="1"/>
              <a:t>oder</a:t>
            </a:r>
            <a:r>
              <a:rPr lang="en-US" dirty="0"/>
              <a:t> </a:t>
            </a:r>
            <a:r>
              <a:rPr lang="en-US" dirty="0" err="1"/>
              <a:t>Richtung</a:t>
            </a:r>
            <a:endParaRPr lang="en-US" dirty="0"/>
          </a:p>
          <a:p>
            <a:pPr lvl="1"/>
            <a:r>
              <a:rPr lang="en-US" dirty="0"/>
              <a:t>Die Edge (u, v) </a:t>
            </a:r>
            <a:r>
              <a:rPr lang="en-US" dirty="0" err="1"/>
              <a:t>ist</a:t>
            </a:r>
            <a:r>
              <a:rPr lang="en-US" dirty="0"/>
              <a:t> die Edge von Vertex u </a:t>
            </a:r>
            <a:r>
              <a:rPr lang="en-US" dirty="0" err="1"/>
              <a:t>zu</a:t>
            </a:r>
            <a:r>
              <a:rPr lang="en-US" dirty="0"/>
              <a:t> Vertex v</a:t>
            </a:r>
          </a:p>
          <a:p>
            <a:pPr lvl="1"/>
            <a:r>
              <a:rPr lang="en-US" dirty="0"/>
              <a:t>Die Vertices </a:t>
            </a:r>
            <a:r>
              <a:rPr lang="en-US" dirty="0" err="1"/>
              <a:t>könnten</a:t>
            </a:r>
            <a:r>
              <a:rPr lang="en-US" dirty="0"/>
              <a:t> </a:t>
            </a:r>
            <a:r>
              <a:rPr lang="en-US" dirty="0" err="1"/>
              <a:t>Prozesse</a:t>
            </a:r>
            <a:r>
              <a:rPr lang="en-US" dirty="0"/>
              <a:t> </a:t>
            </a:r>
            <a:r>
              <a:rPr lang="en-US" dirty="0" err="1"/>
              <a:t>darstellen</a:t>
            </a:r>
            <a:r>
              <a:rPr lang="en-US" dirty="0"/>
              <a:t> und die Edges </a:t>
            </a:r>
          </a:p>
          <a:p>
            <a:pPr marL="0" lvl="1" indent="0">
              <a:buNone/>
            </a:pPr>
            <a:r>
              <a:rPr lang="en-US" dirty="0"/>
              <a:t>   </a:t>
            </a:r>
            <a:r>
              <a:rPr lang="en-US" dirty="0" err="1"/>
              <a:t>Zugriffe</a:t>
            </a:r>
            <a:r>
              <a:rPr lang="en-US" dirty="0"/>
              <a:t> </a:t>
            </a:r>
            <a:r>
              <a:rPr lang="en-US" dirty="0" err="1"/>
              <a:t>beziehungsweise</a:t>
            </a:r>
            <a:r>
              <a:rPr lang="en-US" dirty="0"/>
              <a:t> </a:t>
            </a:r>
            <a:r>
              <a:rPr lang="en-US" dirty="0" err="1"/>
              <a:t>Anhängigkeiten</a:t>
            </a:r>
            <a:r>
              <a:rPr lang="en-US" dirty="0"/>
              <a:t> </a:t>
            </a:r>
            <a:r>
              <a:rPr lang="en-US" dirty="0" err="1"/>
              <a:t>repräsentieren</a:t>
            </a:r>
            <a:endParaRPr lang="en-US" dirty="0"/>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398FD485-E434-4109-8170-8E0CFCDC1783}">
  <ds:schemaRefs>
    <ds:schemaRef ds:uri="http://schemas.microsoft.com/sharepoint/v3/contenttype/forms"/>
  </ds:schemaRefs>
</ds:datastoreItem>
</file>

<file path=customXml/itemProps2.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SAP_2020_16x9_Black</Template>
  <TotalTime>302</TotalTime>
  <Words>909</Words>
  <Application>Microsoft Office PowerPoint</Application>
  <PresentationFormat>Custom</PresentationFormat>
  <Paragraphs>158</Paragraphs>
  <Slides>45</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Cambria Math</vt:lpstr>
      <vt:lpstr>Courier New</vt:lpstr>
      <vt:lpstr>Symbol</vt:lpstr>
      <vt:lpstr>wingdings</vt:lpstr>
      <vt:lpstr>wingdings</vt: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lastModifiedBy>Mueller, Valentin</cp:lastModifiedBy>
  <cp:revision>15</cp:revision>
  <dcterms:created xsi:type="dcterms:W3CDTF">2021-06-15T11:57:50Z</dcterms:created>
  <dcterms:modified xsi:type="dcterms:W3CDTF">2021-06-27T09:30:58Z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